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5143500" cx="9144000"/>
  <p:notesSz cx="6858000" cy="9144000"/>
  <p:embeddedFontLst>
    <p:embeddedFont>
      <p:font typeface="Roboto"/>
      <p:regular r:id="rId21"/>
      <p:bold r:id="rId22"/>
      <p:italic r:id="rId23"/>
      <p:boldItalic r:id="rId24"/>
    </p:embeddedFont>
    <p:embeddedFont>
      <p:font typeface="EB Garamond"/>
      <p:regular r:id="rId25"/>
      <p:bold r:id="rId26"/>
      <p:italic r:id="rId27"/>
      <p:boldItalic r:id="rId28"/>
    </p:embeddedFont>
    <p:embeddedFont>
      <p:font typeface="Merriweather"/>
      <p:regular r:id="rId29"/>
      <p:bold r:id="rId30"/>
      <p:italic r:id="rId31"/>
      <p:boldItalic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Roboto-bold.fntdata"/><Relationship Id="rId21" Type="http://schemas.openxmlformats.org/officeDocument/2006/relationships/font" Target="fonts/Roboto-regular.fntdata"/><Relationship Id="rId24" Type="http://schemas.openxmlformats.org/officeDocument/2006/relationships/font" Target="fonts/Roboto-boldItalic.fntdata"/><Relationship Id="rId23" Type="http://schemas.openxmlformats.org/officeDocument/2006/relationships/font" Target="fonts/Roboto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EBGaramond-bold.fntdata"/><Relationship Id="rId25" Type="http://schemas.openxmlformats.org/officeDocument/2006/relationships/font" Target="fonts/EBGaramond-regular.fntdata"/><Relationship Id="rId28" Type="http://schemas.openxmlformats.org/officeDocument/2006/relationships/font" Target="fonts/EBGaramond-boldItalic.fntdata"/><Relationship Id="rId27" Type="http://schemas.openxmlformats.org/officeDocument/2006/relationships/font" Target="fonts/EBGaramond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erriweather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Merriweather-italic.fntdata"/><Relationship Id="rId30" Type="http://schemas.openxmlformats.org/officeDocument/2006/relationships/font" Target="fonts/Merriweather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32" Type="http://schemas.openxmlformats.org/officeDocument/2006/relationships/font" Target="fonts/Merriweather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fd734bc469_3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fd734bc469_3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fd734bc469_3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fd734bc469_3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fd734bc469_3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fd734bc469_3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fd734bc469_3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fd734bc469_3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fd734bc469_3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fd734bc469_3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fd734bc469_3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fd734bc469_3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fd6bbbf0f5_1_4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fd6bbbf0f5_1_4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fd6bbbf0f5_1_4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fd6bbbf0f5_1_4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fd734bc469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fd734bc469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fd734bc469_1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fd734bc469_1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fd734bc469_3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fd734bc469_3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fd734bc469_3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fd734bc469_3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fd734bc469_3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fd734bc469_3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fd734bc469_3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fd734bc469_3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25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hasCustomPrompt="1" type="title"/>
          </p:nvPr>
        </p:nvSpPr>
        <p:spPr>
          <a:xfrm>
            <a:off x="311750" y="831175"/>
            <a:ext cx="5334900" cy="12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11"/>
          <p:cNvSpPr txBox="1"/>
          <p:nvPr>
            <p:ph idx="1" type="body"/>
          </p:nvPr>
        </p:nvSpPr>
        <p:spPr>
          <a:xfrm>
            <a:off x="311700" y="2121425"/>
            <a:ext cx="5334900" cy="9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57" name="Google Shape;5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AUTOLAYOUT">
    <p:bg>
      <p:bgPr>
        <a:solidFill>
          <a:srgbClr val="FFFFFF"/>
        </a:soli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52A4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13"/>
          <p:cNvSpPr/>
          <p:nvPr/>
        </p:nvSpPr>
        <p:spPr>
          <a:xfrm>
            <a:off x="480750" y="483125"/>
            <a:ext cx="752100" cy="752100"/>
          </a:xfrm>
          <a:prstGeom prst="rect">
            <a:avLst/>
          </a:prstGeom>
          <a:solidFill>
            <a:srgbClr val="F5005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13"/>
          <p:cNvSpPr/>
          <p:nvPr/>
        </p:nvSpPr>
        <p:spPr>
          <a:xfrm>
            <a:off x="840117" y="838676"/>
            <a:ext cx="752100" cy="752100"/>
          </a:xfrm>
          <a:prstGeom prst="rect">
            <a:avLst/>
          </a:prstGeom>
          <a:solidFill>
            <a:srgbClr val="FFFFFF">
              <a:alpha val="705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13"/>
          <p:cNvSpPr txBox="1"/>
          <p:nvPr>
            <p:ph type="ctrTitle"/>
          </p:nvPr>
        </p:nvSpPr>
        <p:spPr>
          <a:xfrm>
            <a:off x="2038350" y="647700"/>
            <a:ext cx="5994900" cy="1108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b="1" sz="60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b="1" sz="60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b="1" sz="60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b="1" sz="60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b="1" sz="60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b="1" sz="60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b="1" sz="60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b="1" sz="60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b="1" sz="6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65" name="Google Shape;65;p13"/>
          <p:cNvSpPr txBox="1"/>
          <p:nvPr>
            <p:ph idx="1" type="subTitle"/>
          </p:nvPr>
        </p:nvSpPr>
        <p:spPr>
          <a:xfrm>
            <a:off x="2038350" y="4024650"/>
            <a:ext cx="5696700" cy="550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66" name="Google Shape;66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48099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6" name="Google Shape;16;p3"/>
          <p:cNvSpPr/>
          <p:nvPr/>
        </p:nvSpPr>
        <p:spPr>
          <a:xfrm>
            <a:off x="0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0"/>
            <a:ext cx="431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/>
          <p:nvPr/>
        </p:nvSpPr>
        <p:spPr>
          <a:xfrm>
            <a:off x="0" y="44125"/>
            <a:ext cx="4313625" cy="4399375"/>
          </a:xfrm>
          <a:custGeom>
            <a:rect b="b" l="l" r="r" t="t"/>
            <a:pathLst>
              <a:path extrusionOk="0" h="175975" w="172545">
                <a:moveTo>
                  <a:pt x="0" y="157"/>
                </a:moveTo>
                <a:lnTo>
                  <a:pt x="172419" y="0"/>
                </a:lnTo>
                <a:lnTo>
                  <a:pt x="172545" y="126541"/>
                </a:lnTo>
                <a:lnTo>
                  <a:pt x="0" y="175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22" name="Google Shape;22;p4"/>
          <p:cNvSpPr/>
          <p:nvPr/>
        </p:nvSpPr>
        <p:spPr>
          <a:xfrm>
            <a:off x="-125" y="0"/>
            <a:ext cx="4316900" cy="4395600"/>
          </a:xfrm>
          <a:custGeom>
            <a:rect b="b" l="l" r="r" t="t"/>
            <a:pathLst>
              <a:path extrusionOk="0" h="175824" w="172676">
                <a:moveTo>
                  <a:pt x="0" y="6"/>
                </a:moveTo>
                <a:lnTo>
                  <a:pt x="172676" y="0"/>
                </a:lnTo>
                <a:lnTo>
                  <a:pt x="172562" y="126442"/>
                </a:lnTo>
                <a:lnTo>
                  <a:pt x="0" y="17582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23" name="Google Shape;23;p4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/>
          <p:nvPr/>
        </p:nvSpPr>
        <p:spPr>
          <a:xfrm>
            <a:off x="0" y="0"/>
            <a:ext cx="3764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 txBox="1"/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7"/>
          <p:cNvSpPr txBox="1"/>
          <p:nvPr>
            <p:ph idx="1" type="body"/>
          </p:nvPr>
        </p:nvSpPr>
        <p:spPr>
          <a:xfrm>
            <a:off x="311700" y="2390650"/>
            <a:ext cx="3127500" cy="229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0" name="Google Shape;4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/>
          <p:nvPr>
            <p:ph type="title"/>
          </p:nvPr>
        </p:nvSpPr>
        <p:spPr>
          <a:xfrm>
            <a:off x="311675" y="798600"/>
            <a:ext cx="6247800" cy="35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3" name="Google Shape;4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9"/>
          <p:cNvSpPr txBox="1"/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" type="subTitle"/>
          </p:nvPr>
        </p:nvSpPr>
        <p:spPr>
          <a:xfrm>
            <a:off x="304800" y="2626725"/>
            <a:ext cx="3704400" cy="9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8" name="Google Shape;48;p9"/>
          <p:cNvSpPr txBox="1"/>
          <p:nvPr>
            <p:ph idx="2" type="body"/>
          </p:nvPr>
        </p:nvSpPr>
        <p:spPr>
          <a:xfrm>
            <a:off x="4879025" y="500925"/>
            <a:ext cx="3954000" cy="41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9" name="Google Shape;49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/>
          <p:nvPr/>
        </p:nvSpPr>
        <p:spPr>
          <a:xfrm>
            <a:off x="0" y="4369000"/>
            <a:ext cx="9144000" cy="77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10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erriweather"/>
              <a:buNone/>
              <a:defRPr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/>
        </p:txBody>
      </p:sp>
      <p:sp>
        <p:nvSpPr>
          <p:cNvPr id="53" name="Google Shape;5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aradig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jpg"/><Relationship Id="rId4" Type="http://schemas.openxmlformats.org/officeDocument/2006/relationships/image" Target="../media/image19.jpg"/><Relationship Id="rId5" Type="http://schemas.openxmlformats.org/officeDocument/2006/relationships/image" Target="../media/image20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://drive.google.com/file/d/1-dReCos8GpMQSv9hSfORoLzXk0LVCFvi/view" TargetMode="External"/><Relationship Id="rId4" Type="http://schemas.openxmlformats.org/officeDocument/2006/relationships/image" Target="../media/image23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jpg"/><Relationship Id="rId4" Type="http://schemas.openxmlformats.org/officeDocument/2006/relationships/image" Target="../media/image14.jpg"/><Relationship Id="rId5" Type="http://schemas.openxmlformats.org/officeDocument/2006/relationships/image" Target="../media/image15.jpg"/><Relationship Id="rId6" Type="http://schemas.openxmlformats.org/officeDocument/2006/relationships/image" Target="../media/image5.png"/><Relationship Id="rId7" Type="http://schemas.openxmlformats.org/officeDocument/2006/relationships/image" Target="../media/image11.png"/><Relationship Id="rId8" Type="http://schemas.openxmlformats.org/officeDocument/2006/relationships/image" Target="../media/image1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1.jpg"/><Relationship Id="rId4" Type="http://schemas.openxmlformats.org/officeDocument/2006/relationships/image" Target="../media/image8.jpg"/><Relationship Id="rId5" Type="http://schemas.openxmlformats.org/officeDocument/2006/relationships/image" Target="../media/image6.jpg"/><Relationship Id="rId6" Type="http://schemas.openxmlformats.org/officeDocument/2006/relationships/image" Target="../media/image9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jpg"/><Relationship Id="rId4" Type="http://schemas.openxmlformats.org/officeDocument/2006/relationships/image" Target="../media/image24.jpg"/><Relationship Id="rId5" Type="http://schemas.openxmlformats.org/officeDocument/2006/relationships/image" Target="../media/image12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jpg"/><Relationship Id="rId4" Type="http://schemas.openxmlformats.org/officeDocument/2006/relationships/image" Target="../media/image17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4"/>
          <p:cNvSpPr txBox="1"/>
          <p:nvPr>
            <p:ph type="ctrTitle"/>
          </p:nvPr>
        </p:nvSpPr>
        <p:spPr>
          <a:xfrm>
            <a:off x="2038350" y="647700"/>
            <a:ext cx="5994900" cy="315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9144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3333"/>
              <a:t>GIANT WHEEL </a:t>
            </a:r>
            <a:endParaRPr i="1" sz="3333"/>
          </a:p>
          <a:p>
            <a:pPr indent="9144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  <a:p>
            <a:pPr indent="9144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FABRICATION PROJECT </a:t>
            </a:r>
            <a:endParaRPr sz="2700"/>
          </a:p>
          <a:p>
            <a:pPr indent="9144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            COURSE: TA201A</a:t>
            </a:r>
            <a:endParaRPr sz="2700"/>
          </a:p>
          <a:p>
            <a:pPr indent="9144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/>
          </a:p>
          <a:p>
            <a:pPr indent="9144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SUBMITTED BY: K.S.Abhigna</a:t>
            </a:r>
            <a:endParaRPr sz="2200"/>
          </a:p>
          <a:p>
            <a:pPr indent="9144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                                    200481</a:t>
            </a:r>
            <a:endParaRPr sz="22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/>
          </a:p>
        </p:txBody>
      </p:sp>
      <p:sp>
        <p:nvSpPr>
          <p:cNvPr id="72" name="Google Shape;72;p14"/>
          <p:cNvSpPr txBox="1"/>
          <p:nvPr>
            <p:ph idx="1" type="subTitle"/>
          </p:nvPr>
        </p:nvSpPr>
        <p:spPr>
          <a:xfrm>
            <a:off x="642950" y="4024650"/>
            <a:ext cx="7092000" cy="55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325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53"/>
              <a:t>I</a:t>
            </a:r>
            <a:r>
              <a:rPr lang="en" sz="3812"/>
              <a:t>NSTRUCTOR:                                     TECHNICAL STAFF:                                    </a:t>
            </a:r>
            <a:r>
              <a:rPr lang="en" sz="3812"/>
              <a:t>TUTOR:                                     </a:t>
            </a:r>
            <a:endParaRPr sz="3812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812"/>
              <a:t>Dr. Shashank Shekhar                        Indra Pal Singh                                            Dr. Vivek Verma </a:t>
            </a:r>
            <a:endParaRPr sz="3812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3"/>
          <p:cNvSpPr txBox="1"/>
          <p:nvPr>
            <p:ph type="ctrTitle"/>
          </p:nvPr>
        </p:nvSpPr>
        <p:spPr>
          <a:xfrm>
            <a:off x="1889250" y="261950"/>
            <a:ext cx="5994900" cy="110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lang="en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ASSEMBLY OF CHAIR TO BASE:</a:t>
            </a:r>
            <a:endParaRPr sz="2400"/>
          </a:p>
        </p:txBody>
      </p:sp>
      <p:sp>
        <p:nvSpPr>
          <p:cNvPr id="158" name="Google Shape;158;p23"/>
          <p:cNvSpPr txBox="1"/>
          <p:nvPr>
            <p:ph idx="1" type="subTitle"/>
          </p:nvPr>
        </p:nvSpPr>
        <p:spPr>
          <a:xfrm>
            <a:off x="5291875" y="2234325"/>
            <a:ext cx="3284100" cy="216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 have made hook to chair and hanged it to rods of wheel.</a:t>
            </a:r>
            <a:endParaRPr/>
          </a:p>
        </p:txBody>
      </p:sp>
      <p:pic>
        <p:nvPicPr>
          <p:cNvPr id="159" name="Google Shape;15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9350" y="1018075"/>
            <a:ext cx="2241325" cy="3878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4"/>
          <p:cNvSpPr txBox="1"/>
          <p:nvPr>
            <p:ph type="ctrTitle"/>
          </p:nvPr>
        </p:nvSpPr>
        <p:spPr>
          <a:xfrm>
            <a:off x="1889250" y="261925"/>
            <a:ext cx="5994900" cy="110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lang="en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FINAL MODEL: </a:t>
            </a:r>
            <a:endParaRPr sz="2400"/>
          </a:p>
        </p:txBody>
      </p:sp>
      <p:sp>
        <p:nvSpPr>
          <p:cNvPr id="165" name="Google Shape;165;p24"/>
          <p:cNvSpPr txBox="1"/>
          <p:nvPr>
            <p:ph idx="1" type="subTitle"/>
          </p:nvPr>
        </p:nvSpPr>
        <p:spPr>
          <a:xfrm flipH="1">
            <a:off x="5098375" y="305500"/>
            <a:ext cx="1246200" cy="55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6" name="Google Shape;16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87275" y="1770550"/>
            <a:ext cx="1851498" cy="27789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13075" y="1789725"/>
            <a:ext cx="1851498" cy="27789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90225" y="1770550"/>
            <a:ext cx="1851498" cy="2798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5"/>
          <p:cNvSpPr txBox="1"/>
          <p:nvPr>
            <p:ph type="ctrTitle"/>
          </p:nvPr>
        </p:nvSpPr>
        <p:spPr>
          <a:xfrm>
            <a:off x="1820000" y="192700"/>
            <a:ext cx="5994900" cy="110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lang="en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VIDEO OF GIANT WHEEL:</a:t>
            </a:r>
            <a:endParaRPr sz="2400"/>
          </a:p>
        </p:txBody>
      </p:sp>
      <p:sp>
        <p:nvSpPr>
          <p:cNvPr id="174" name="Google Shape;174;p25"/>
          <p:cNvSpPr txBox="1"/>
          <p:nvPr>
            <p:ph idx="1" type="subTitle"/>
          </p:nvPr>
        </p:nvSpPr>
        <p:spPr>
          <a:xfrm>
            <a:off x="5427600" y="1230625"/>
            <a:ext cx="3567300" cy="55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5" name="Google Shape;175;p25" title="VID-20211103-WA0087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63575" y="808275"/>
            <a:ext cx="2371125" cy="401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6"/>
          <p:cNvSpPr txBox="1"/>
          <p:nvPr>
            <p:ph type="ctrTitle"/>
          </p:nvPr>
        </p:nvSpPr>
        <p:spPr>
          <a:xfrm>
            <a:off x="2084825" y="258425"/>
            <a:ext cx="5994900" cy="68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ISOMETRIC DRAWING:</a:t>
            </a:r>
            <a:endParaRPr sz="2400"/>
          </a:p>
        </p:txBody>
      </p:sp>
      <p:sp>
        <p:nvSpPr>
          <p:cNvPr id="181" name="Google Shape;181;p26"/>
          <p:cNvSpPr txBox="1"/>
          <p:nvPr>
            <p:ph idx="1" type="subTitle"/>
          </p:nvPr>
        </p:nvSpPr>
        <p:spPr>
          <a:xfrm>
            <a:off x="7978700" y="3464425"/>
            <a:ext cx="301200" cy="6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2" name="Google Shape;18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0538" y="1015275"/>
            <a:ext cx="5382918" cy="373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7"/>
          <p:cNvSpPr txBox="1"/>
          <p:nvPr>
            <p:ph type="ctrTitle"/>
          </p:nvPr>
        </p:nvSpPr>
        <p:spPr>
          <a:xfrm>
            <a:off x="2074950" y="416700"/>
            <a:ext cx="5994900" cy="68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CHALLENGES:</a:t>
            </a:r>
            <a:endParaRPr sz="2400"/>
          </a:p>
        </p:txBody>
      </p:sp>
      <p:sp>
        <p:nvSpPr>
          <p:cNvPr id="188" name="Google Shape;188;p27"/>
          <p:cNvSpPr txBox="1"/>
          <p:nvPr>
            <p:ph idx="1" type="subTitle"/>
          </p:nvPr>
        </p:nvSpPr>
        <p:spPr>
          <a:xfrm>
            <a:off x="2583100" y="1463950"/>
            <a:ext cx="5696700" cy="29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oto Sans Symbols"/>
              <a:buChar char="⮚"/>
            </a:pPr>
            <a:r>
              <a:rPr lang="en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 faced challenge in bending wire with pliers to form an </a:t>
            </a:r>
            <a:r>
              <a:rPr lang="en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accurate </a:t>
            </a:r>
            <a:r>
              <a:rPr lang="en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circular shape for the wheel</a:t>
            </a:r>
            <a:r>
              <a:rPr lang="e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8"/>
          <p:cNvSpPr txBox="1"/>
          <p:nvPr>
            <p:ph type="ctrTitle"/>
          </p:nvPr>
        </p:nvSpPr>
        <p:spPr>
          <a:xfrm>
            <a:off x="1795650" y="1898925"/>
            <a:ext cx="6182100" cy="110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900">
                <a:latin typeface="EB Garamond"/>
                <a:ea typeface="EB Garamond"/>
                <a:cs typeface="EB Garamond"/>
                <a:sym typeface="EB Garamond"/>
              </a:rPr>
              <a:t>THANK YOU!</a:t>
            </a:r>
            <a:endParaRPr sz="690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94" name="Google Shape;194;p28"/>
          <p:cNvSpPr txBox="1"/>
          <p:nvPr>
            <p:ph idx="1" type="subTitle"/>
          </p:nvPr>
        </p:nvSpPr>
        <p:spPr>
          <a:xfrm>
            <a:off x="2038350" y="4024650"/>
            <a:ext cx="5696700" cy="55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5"/>
          <p:cNvSpPr txBox="1"/>
          <p:nvPr>
            <p:ph type="ctrTitle"/>
          </p:nvPr>
        </p:nvSpPr>
        <p:spPr>
          <a:xfrm>
            <a:off x="2038350" y="364600"/>
            <a:ext cx="5994900" cy="110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6"/>
                </a:solidFill>
              </a:rPr>
              <a:t>REFERENCE:</a:t>
            </a:r>
            <a:endParaRPr sz="2400">
              <a:solidFill>
                <a:schemeClr val="accent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78" name="Google Shape;78;p15"/>
          <p:cNvSpPr txBox="1"/>
          <p:nvPr>
            <p:ph idx="1" type="subTitle"/>
          </p:nvPr>
        </p:nvSpPr>
        <p:spPr>
          <a:xfrm>
            <a:off x="5941650" y="2286000"/>
            <a:ext cx="3054600" cy="52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9" name="Google Shape;7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37075" y="1137775"/>
            <a:ext cx="2586875" cy="337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/>
          <p:nvPr>
            <p:ph type="ctrTitle"/>
          </p:nvPr>
        </p:nvSpPr>
        <p:spPr>
          <a:xfrm>
            <a:off x="2038350" y="281700"/>
            <a:ext cx="5994900" cy="110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accent6"/>
                </a:solidFill>
              </a:rPr>
              <a:t>FINAL PROJECT:</a:t>
            </a:r>
            <a:endParaRPr sz="2300">
              <a:solidFill>
                <a:schemeClr val="accent6"/>
              </a:solidFill>
            </a:endParaRPr>
          </a:p>
        </p:txBody>
      </p:sp>
      <p:sp>
        <p:nvSpPr>
          <p:cNvPr id="85" name="Google Shape;85;p16"/>
          <p:cNvSpPr txBox="1"/>
          <p:nvPr>
            <p:ph idx="1" type="subTitle"/>
          </p:nvPr>
        </p:nvSpPr>
        <p:spPr>
          <a:xfrm>
            <a:off x="5390700" y="2088438"/>
            <a:ext cx="35217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Size: 350mm × 300mm × 50mm</a:t>
            </a:r>
            <a:endParaRPr/>
          </a:p>
        </p:txBody>
      </p:sp>
      <p:pic>
        <p:nvPicPr>
          <p:cNvPr id="86" name="Google Shape;8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4700" y="989150"/>
            <a:ext cx="2607276" cy="36054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7" name="Google Shape;87;p16"/>
          <p:cNvCxnSpPr/>
          <p:nvPr/>
        </p:nvCxnSpPr>
        <p:spPr>
          <a:xfrm flipH="1" rot="10800000">
            <a:off x="4174150" y="1068425"/>
            <a:ext cx="1266000" cy="4944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8" name="Google Shape;88;p16"/>
          <p:cNvCxnSpPr/>
          <p:nvPr/>
        </p:nvCxnSpPr>
        <p:spPr>
          <a:xfrm>
            <a:off x="4441200" y="4362075"/>
            <a:ext cx="1068300" cy="99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9" name="Google Shape;89;p16"/>
          <p:cNvCxnSpPr/>
          <p:nvPr/>
        </p:nvCxnSpPr>
        <p:spPr>
          <a:xfrm>
            <a:off x="4965400" y="3422388"/>
            <a:ext cx="603300" cy="99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0" name="Google Shape;90;p16"/>
          <p:cNvSpPr txBox="1"/>
          <p:nvPr/>
        </p:nvSpPr>
        <p:spPr>
          <a:xfrm>
            <a:off x="5440150" y="830875"/>
            <a:ext cx="326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Wheel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1" name="Google Shape;91;p16"/>
          <p:cNvSpPr txBox="1"/>
          <p:nvPr/>
        </p:nvSpPr>
        <p:spPr>
          <a:xfrm>
            <a:off x="5657750" y="3227250"/>
            <a:ext cx="137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Chair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2" name="Google Shape;92;p16"/>
          <p:cNvSpPr txBox="1"/>
          <p:nvPr/>
        </p:nvSpPr>
        <p:spPr>
          <a:xfrm>
            <a:off x="5568700" y="4153050"/>
            <a:ext cx="1117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Base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7"/>
          <p:cNvSpPr txBox="1"/>
          <p:nvPr>
            <p:ph type="ctrTitle"/>
          </p:nvPr>
        </p:nvSpPr>
        <p:spPr>
          <a:xfrm>
            <a:off x="1938225" y="177775"/>
            <a:ext cx="5994900" cy="86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MATERIALS REQUIRED:</a:t>
            </a:r>
            <a:endParaRPr sz="2400"/>
          </a:p>
        </p:txBody>
      </p:sp>
      <p:sp>
        <p:nvSpPr>
          <p:cNvPr id="98" name="Google Shape;98;p17"/>
          <p:cNvSpPr txBox="1"/>
          <p:nvPr>
            <p:ph idx="1" type="subTitle"/>
          </p:nvPr>
        </p:nvSpPr>
        <p:spPr>
          <a:xfrm>
            <a:off x="2089775" y="895200"/>
            <a:ext cx="3159900" cy="21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/>
              <a:t>Aluminium Wire 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/>
              <a:t>2 Cans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/>
              <a:t>Thermocol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/>
              <a:t>Fevikwik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/>
              <a:t>Transparent Plaster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/>
              <a:t>Wooden Plank</a:t>
            </a:r>
            <a:endParaRPr/>
          </a:p>
        </p:txBody>
      </p:sp>
      <p:sp>
        <p:nvSpPr>
          <p:cNvPr id="99" name="Google Shape;99;p17"/>
          <p:cNvSpPr txBox="1"/>
          <p:nvPr/>
        </p:nvSpPr>
        <p:spPr>
          <a:xfrm>
            <a:off x="1994675" y="3184450"/>
            <a:ext cx="3474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TOOLS REQUIRED:</a:t>
            </a:r>
            <a:endParaRPr sz="24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00" name="Google Shape;100;p17"/>
          <p:cNvSpPr txBox="1"/>
          <p:nvPr/>
        </p:nvSpPr>
        <p:spPr>
          <a:xfrm>
            <a:off x="2152175" y="3846875"/>
            <a:ext cx="31599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AutoNum type="arabicPeriod"/>
            </a:pPr>
            <a:r>
              <a:rPr lang="en" sz="2000">
                <a:solidFill>
                  <a:schemeClr val="lt1"/>
                </a:solidFill>
              </a:rPr>
              <a:t>Pliers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AutoNum type="arabicPeriod"/>
            </a:pPr>
            <a:r>
              <a:rPr lang="en" sz="2000">
                <a:solidFill>
                  <a:schemeClr val="lt1"/>
                </a:solidFill>
              </a:rPr>
              <a:t>Scissors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8"/>
          <p:cNvSpPr txBox="1"/>
          <p:nvPr>
            <p:ph type="ctrTitle"/>
          </p:nvPr>
        </p:nvSpPr>
        <p:spPr>
          <a:xfrm>
            <a:off x="152400" y="2240175"/>
            <a:ext cx="8635500" cy="38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               Aluminium Wire                                          Wooden Plank                                                        Fevikwik</a:t>
            </a:r>
            <a:endParaRPr sz="1400"/>
          </a:p>
        </p:txBody>
      </p:sp>
      <p:sp>
        <p:nvSpPr>
          <p:cNvPr id="106" name="Google Shape;106;p18"/>
          <p:cNvSpPr txBox="1"/>
          <p:nvPr>
            <p:ph idx="1" type="subTitle"/>
          </p:nvPr>
        </p:nvSpPr>
        <p:spPr>
          <a:xfrm>
            <a:off x="152400" y="4705200"/>
            <a:ext cx="8635500" cy="38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                 Thermocol                                           Transparent Plaster                                               2 Cans</a:t>
            </a:r>
            <a:endParaRPr sz="1400"/>
          </a:p>
        </p:txBody>
      </p:sp>
      <p:pic>
        <p:nvPicPr>
          <p:cNvPr id="107" name="Google Shape;10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76225"/>
            <a:ext cx="2618598" cy="1963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60798" y="276225"/>
            <a:ext cx="2618598" cy="1963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69197" y="276225"/>
            <a:ext cx="2618598" cy="1963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3438" y="2700225"/>
            <a:ext cx="2676525" cy="200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175275" y="2741250"/>
            <a:ext cx="2618600" cy="196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169200" y="2748638"/>
            <a:ext cx="2618601" cy="1908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 txBox="1"/>
          <p:nvPr>
            <p:ph type="ctrTitle"/>
          </p:nvPr>
        </p:nvSpPr>
        <p:spPr>
          <a:xfrm>
            <a:off x="1900775" y="705075"/>
            <a:ext cx="5994900" cy="77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PROCESS OF MAKING WHEEL:</a:t>
            </a:r>
            <a:endParaRPr sz="2400"/>
          </a:p>
        </p:txBody>
      </p:sp>
      <p:sp>
        <p:nvSpPr>
          <p:cNvPr id="118" name="Google Shape;118;p19"/>
          <p:cNvSpPr txBox="1"/>
          <p:nvPr>
            <p:ph idx="1" type="subTitle"/>
          </p:nvPr>
        </p:nvSpPr>
        <p:spPr>
          <a:xfrm>
            <a:off x="274850" y="4024650"/>
            <a:ext cx="8239500" cy="111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Processes Involved: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 Bending                      2. Cutting                      3. Adhesive joining                       </a:t>
            </a:r>
            <a:endParaRPr/>
          </a:p>
        </p:txBody>
      </p:sp>
      <p:pic>
        <p:nvPicPr>
          <p:cNvPr id="119" name="Google Shape;11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225" y="1790325"/>
            <a:ext cx="1733549" cy="192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25200" y="1790325"/>
            <a:ext cx="1878625" cy="192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28238" y="1790325"/>
            <a:ext cx="1835750" cy="192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88425" y="1790325"/>
            <a:ext cx="1769725" cy="1925775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9"/>
          <p:cNvSpPr/>
          <p:nvPr/>
        </p:nvSpPr>
        <p:spPr>
          <a:xfrm>
            <a:off x="1665575" y="2571750"/>
            <a:ext cx="900000" cy="296700"/>
          </a:xfrm>
          <a:prstGeom prst="striped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24" name="Google Shape;124;p19"/>
          <p:cNvSpPr/>
          <p:nvPr/>
        </p:nvSpPr>
        <p:spPr>
          <a:xfrm>
            <a:off x="3924800" y="2571750"/>
            <a:ext cx="939600" cy="296700"/>
          </a:xfrm>
          <a:prstGeom prst="striped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19"/>
          <p:cNvSpPr/>
          <p:nvPr/>
        </p:nvSpPr>
        <p:spPr>
          <a:xfrm>
            <a:off x="6174175" y="2571750"/>
            <a:ext cx="939600" cy="296700"/>
          </a:xfrm>
          <a:prstGeom prst="striped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0"/>
          <p:cNvSpPr txBox="1"/>
          <p:nvPr>
            <p:ph type="ctrTitle"/>
          </p:nvPr>
        </p:nvSpPr>
        <p:spPr>
          <a:xfrm>
            <a:off x="2038350" y="647700"/>
            <a:ext cx="5994900" cy="110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PROCESS OF MAKING CHAIRS: </a:t>
            </a:r>
            <a:endParaRPr sz="2400"/>
          </a:p>
        </p:txBody>
      </p:sp>
      <p:sp>
        <p:nvSpPr>
          <p:cNvPr id="131" name="Google Shape;131;p20"/>
          <p:cNvSpPr txBox="1"/>
          <p:nvPr>
            <p:ph idx="1" type="subTitle"/>
          </p:nvPr>
        </p:nvSpPr>
        <p:spPr>
          <a:xfrm>
            <a:off x="365975" y="4184050"/>
            <a:ext cx="7369200" cy="71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Processes Involved: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1. Bending                      2. Cutting                      3. Adhesive joining      </a:t>
            </a:r>
            <a:endParaRPr/>
          </a:p>
        </p:txBody>
      </p:sp>
      <p:pic>
        <p:nvPicPr>
          <p:cNvPr id="132" name="Google Shape;13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1908300"/>
            <a:ext cx="1999899" cy="196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28600" y="1908300"/>
            <a:ext cx="2373151" cy="1963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18400" y="1908300"/>
            <a:ext cx="1876074" cy="196395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0"/>
          <p:cNvSpPr/>
          <p:nvPr/>
        </p:nvSpPr>
        <p:spPr>
          <a:xfrm>
            <a:off x="5133600" y="2504475"/>
            <a:ext cx="1721100" cy="771600"/>
          </a:xfrm>
          <a:prstGeom prst="striped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20"/>
          <p:cNvSpPr txBox="1"/>
          <p:nvPr/>
        </p:nvSpPr>
        <p:spPr>
          <a:xfrm>
            <a:off x="2393700" y="2641000"/>
            <a:ext cx="4455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7" name="Google Shape;137;p20"/>
          <p:cNvSpPr txBox="1"/>
          <p:nvPr/>
        </p:nvSpPr>
        <p:spPr>
          <a:xfrm>
            <a:off x="2304700" y="2328525"/>
            <a:ext cx="870300" cy="11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100">
                <a:solidFill>
                  <a:schemeClr val="lt1"/>
                </a:solidFill>
              </a:rPr>
              <a:t>+</a:t>
            </a:r>
            <a:endParaRPr sz="75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1"/>
          <p:cNvSpPr txBox="1"/>
          <p:nvPr>
            <p:ph type="ctrTitle"/>
          </p:nvPr>
        </p:nvSpPr>
        <p:spPr>
          <a:xfrm>
            <a:off x="2038350" y="647700"/>
            <a:ext cx="5994900" cy="110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WHEELS AND CHAIRS:</a:t>
            </a:r>
            <a:endParaRPr sz="2400"/>
          </a:p>
        </p:txBody>
      </p:sp>
      <p:sp>
        <p:nvSpPr>
          <p:cNvPr id="143" name="Google Shape;143;p21"/>
          <p:cNvSpPr txBox="1"/>
          <p:nvPr>
            <p:ph idx="1" type="subTitle"/>
          </p:nvPr>
        </p:nvSpPr>
        <p:spPr>
          <a:xfrm>
            <a:off x="2038350" y="4024650"/>
            <a:ext cx="5696700" cy="55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4" name="Google Shape;14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1578561" y="1038938"/>
            <a:ext cx="1960500" cy="33070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74250" y="1710475"/>
            <a:ext cx="3307023" cy="1963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2"/>
          <p:cNvSpPr txBox="1"/>
          <p:nvPr>
            <p:ph type="ctrTitle"/>
          </p:nvPr>
        </p:nvSpPr>
        <p:spPr>
          <a:xfrm>
            <a:off x="1889250" y="212475"/>
            <a:ext cx="5994900" cy="110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lang="en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ASSEMBLY OF WHEEL TO BASE:</a:t>
            </a:r>
            <a:endParaRPr sz="2400"/>
          </a:p>
        </p:txBody>
      </p:sp>
      <p:sp>
        <p:nvSpPr>
          <p:cNvPr id="151" name="Google Shape;151;p22"/>
          <p:cNvSpPr txBox="1"/>
          <p:nvPr>
            <p:ph idx="1" type="subTitle"/>
          </p:nvPr>
        </p:nvSpPr>
        <p:spPr>
          <a:xfrm>
            <a:off x="5321575" y="2061750"/>
            <a:ext cx="3333300" cy="25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 have made base with thermocol and joined base with wheel using side rods and central rod.</a:t>
            </a:r>
            <a:endParaRPr/>
          </a:p>
        </p:txBody>
      </p:sp>
      <p:pic>
        <p:nvPicPr>
          <p:cNvPr id="152" name="Google Shape;15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15675" y="870450"/>
            <a:ext cx="2284900" cy="4114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aradigm">
  <a:themeElements>
    <a:clrScheme name="Paradigm">
      <a:dk1>
        <a:srgbClr val="31394D"/>
      </a:dk1>
      <a:lt1>
        <a:srgbClr val="FFFFFF"/>
      </a:lt1>
      <a:dk2>
        <a:srgbClr val="666666"/>
      </a:dk2>
      <a:lt2>
        <a:srgbClr val="626B73"/>
      </a:lt2>
      <a:accent1>
        <a:srgbClr val="002F4A"/>
      </a:accent1>
      <a:accent2>
        <a:srgbClr val="D9C4B1"/>
      </a:accent2>
      <a:accent3>
        <a:srgbClr val="EDE3DA"/>
      </a:accent3>
      <a:accent4>
        <a:srgbClr val="B85741"/>
      </a:accent4>
      <a:accent5>
        <a:srgbClr val="009384"/>
      </a:accent5>
      <a:accent6>
        <a:srgbClr val="D0F6FF"/>
      </a:accent6>
      <a:hlink>
        <a:srgbClr val="009384"/>
      </a:hlink>
      <a:folHlink>
        <a:srgbClr val="0093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